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82" r:id="rId3"/>
    <p:sldId id="262" r:id="rId4"/>
    <p:sldId id="263" r:id="rId5"/>
    <p:sldId id="264" r:id="rId6"/>
    <p:sldId id="265" r:id="rId7"/>
    <p:sldId id="266" r:id="rId8"/>
    <p:sldId id="284" r:id="rId9"/>
    <p:sldId id="283" r:id="rId10"/>
    <p:sldId id="268" r:id="rId11"/>
    <p:sldId id="267" r:id="rId12"/>
    <p:sldId id="269" r:id="rId13"/>
    <p:sldId id="257" r:id="rId14"/>
    <p:sldId id="259" r:id="rId15"/>
    <p:sldId id="260" r:id="rId16"/>
    <p:sldId id="261" r:id="rId17"/>
    <p:sldId id="258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85" r:id="rId26"/>
    <p:sldId id="276" r:id="rId27"/>
    <p:sldId id="279" r:id="rId28"/>
    <p:sldId id="280" r:id="rId29"/>
    <p:sldId id="281" r:id="rId30"/>
    <p:sldId id="278" r:id="rId3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8" autoAdjust="0"/>
    <p:restoredTop sz="96292"/>
  </p:normalViewPr>
  <p:slideViewPr>
    <p:cSldViewPr snapToGrid="0">
      <p:cViewPr varScale="1">
        <p:scale>
          <a:sx n="146" d="100"/>
          <a:sy n="146" d="100"/>
        </p:scale>
        <p:origin x="2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andgre/Pandas_Intro_For_Noncode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landgre/TDD_OOP_Tutor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Engineering, University of Delaware</a:t>
            </a:r>
          </a:p>
          <a:p>
            <a:r>
              <a:rPr lang="en-US" sz="2000" dirty="0"/>
              <a:t>Data Delve Engineer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Using Python + </a:t>
            </a:r>
            <a:r>
              <a:rPr lang="en-US" dirty="0" err="1"/>
              <a:t>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Exercise:</a:t>
            </a:r>
          </a:p>
          <a:p>
            <a:r>
              <a:rPr lang="en-US" dirty="0"/>
              <a:t>Clone: </a:t>
            </a:r>
            <a:r>
              <a:rPr lang="en-US" dirty="0">
                <a:hlinkClick r:id="rId2"/>
              </a:rPr>
              <a:t>https://github.com/jlandgre/Pandas_Intro_For_Noncoders</a:t>
            </a:r>
            <a:endParaRPr lang="en-US" dirty="0"/>
          </a:p>
          <a:p>
            <a:r>
              <a:rPr lang="en-US" dirty="0"/>
              <a:t>Open Pandas_Fundamentals.ipynb and clear the outputs (Kernel / Restart Kernel and Clear All Outputs)</a:t>
            </a:r>
          </a:p>
          <a:p>
            <a:r>
              <a:rPr lang="en-US" dirty="0"/>
              <a:t>Run the cells one at a time by clicking in the first one and hitting </a:t>
            </a:r>
            <a:r>
              <a:rPr lang="en-US" dirty="0" err="1"/>
              <a:t>Shift+Enter</a:t>
            </a:r>
            <a:endParaRPr lang="en-US" dirty="0"/>
          </a:p>
          <a:p>
            <a:r>
              <a:rPr lang="en-US" dirty="0"/>
              <a:t>Look up documentation for a Pandas method such as </a:t>
            </a:r>
            <a:r>
              <a:rPr lang="en-US" b="1" dirty="0" err="1"/>
              <a:t>read_excel</a:t>
            </a:r>
            <a:r>
              <a:rPr lang="en-US" dirty="0"/>
              <a:t> or </a:t>
            </a:r>
            <a:r>
              <a:rPr lang="en-US" b="1" dirty="0" err="1"/>
              <a:t>set_index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BC506808-02B7-93BA-F779-277DBF2A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0" y="2341563"/>
            <a:ext cx="8810339" cy="3633787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JMP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Techniques exercise with JMP tables menu for reshaping typical data – Join, Concatenate, Stack, Split</a:t>
            </a:r>
          </a:p>
          <a:p>
            <a:r>
              <a:rPr lang="en-US" dirty="0"/>
              <a:t>Break into groups</a:t>
            </a:r>
          </a:p>
          <a:p>
            <a:r>
              <a:rPr lang="en-US" dirty="0"/>
              <a:t>Work the exercises individually + together and compare notes</a:t>
            </a:r>
          </a:p>
          <a:p>
            <a:r>
              <a:rPr lang="en-US" dirty="0"/>
              <a:t>Study questions: Share with your group an interesting dialog box option you found</a:t>
            </a:r>
          </a:p>
          <a:p>
            <a:r>
              <a:rPr lang="en-US" dirty="0"/>
              <a:t>JDL demo</a:t>
            </a:r>
          </a:p>
        </p:txBody>
      </p:sp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  <a:p>
            <a:r>
              <a:rPr lang="en-US" dirty="0"/>
              <a:t>Parsing example: tensile tester data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42EF8CB2-1853-6D75-B3E9-4ECAEAB4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63" y="719248"/>
            <a:ext cx="3540034" cy="14600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1EFB65-C38F-5FFA-57C3-369D5D89ADE7}"/>
              </a:ext>
            </a:extLst>
          </p:cNvPr>
          <p:cNvSpPr/>
          <p:nvPr/>
        </p:nvSpPr>
        <p:spPr>
          <a:xfrm>
            <a:off x="7123611" y="1097280"/>
            <a:ext cx="966652" cy="10101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2CBF7-BE4F-2D61-0D31-89B2B89D324A}"/>
              </a:ext>
            </a:extLst>
          </p:cNvPr>
          <p:cNvSpPr/>
          <p:nvPr/>
        </p:nvSpPr>
        <p:spPr>
          <a:xfrm>
            <a:off x="7432765" y="1245326"/>
            <a:ext cx="483326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7C93-AC88-D923-91D8-DBEAC27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Data Techniques for Analysis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B4BD-5D5A-E484-CF18-A5FE5E38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3598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What’s a healthy basis for selecting and using software as an engineer or scientist? </a:t>
            </a:r>
          </a:p>
          <a:p>
            <a:pPr lvl="1"/>
            <a:r>
              <a:rPr lang="en-US" dirty="0"/>
              <a:t>“Generalist” engineer/scientist software recommendations</a:t>
            </a:r>
          </a:p>
          <a:p>
            <a:pPr lvl="1"/>
            <a:r>
              <a:rPr lang="en-US" dirty="0"/>
              <a:t>Using “Use Case” concept to create clarity talking about software</a:t>
            </a:r>
          </a:p>
          <a:p>
            <a:r>
              <a:rPr lang="en-US" dirty="0"/>
              <a:t>Intro to JMP® software for exploratory data analysis, stats and visualization</a:t>
            </a:r>
          </a:p>
          <a:p>
            <a:r>
              <a:rPr lang="en-US" dirty="0"/>
              <a:t>Using Python and Python libraries in a practical way</a:t>
            </a:r>
          </a:p>
          <a:p>
            <a:pPr lvl="1"/>
            <a:r>
              <a:rPr lang="en-US" dirty="0"/>
              <a:t>Anaconda for Python library management</a:t>
            </a:r>
          </a:p>
          <a:p>
            <a:pPr lvl="1"/>
            <a:r>
              <a:rPr lang="en-US" dirty="0"/>
              <a:t>“Tuhdoop” (aka TDD/OOP) approach for organizing bigger, Python projects</a:t>
            </a:r>
          </a:p>
          <a:p>
            <a:r>
              <a:rPr lang="en-US" dirty="0"/>
              <a:t>Parsing instrument-generated data – Example, </a:t>
            </a:r>
            <a:r>
              <a:rPr lang="en-US" dirty="0" err="1"/>
              <a:t>reapplicable</a:t>
            </a:r>
            <a:r>
              <a:rPr lang="en-US" dirty="0"/>
              <a:t> Python script</a:t>
            </a:r>
          </a:p>
          <a:p>
            <a:r>
              <a:rPr lang="en-US" dirty="0"/>
              <a:t>A roadmap for experimental data of all kinds</a:t>
            </a:r>
          </a:p>
          <a:p>
            <a:pPr lvl="1"/>
            <a:r>
              <a:rPr lang="en-US" dirty="0"/>
              <a:t>A good nomenclature and block diagram for data transformation</a:t>
            </a:r>
          </a:p>
          <a:p>
            <a:pPr lvl="1"/>
            <a:r>
              <a:rPr lang="en-US" dirty="0"/>
              <a:t>Using JMP® and Python/Pandas to transform data for analysis</a:t>
            </a:r>
          </a:p>
          <a:p>
            <a:r>
              <a:rPr lang="en-US" dirty="0"/>
              <a:t>[Bonus Topic 1] Using engineering (and common sense) principles to linearize experimental data</a:t>
            </a:r>
          </a:p>
          <a:p>
            <a:r>
              <a:rPr lang="en-US" dirty="0"/>
              <a:t>[Bonus Topic 2 Fitting models to consumer rating data</a:t>
            </a:r>
          </a:p>
        </p:txBody>
      </p:sp>
    </p:spTree>
    <p:extLst>
      <p:ext uri="{BB962C8B-B14F-4D97-AF65-F5344CB8AC3E}">
        <p14:creationId xmlns:p14="http://schemas.microsoft.com/office/powerpoint/2010/main" val="2963976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whole point of the parser is to gain ability to visualize and study the data –without expending lots of “copy/paste” effort</a:t>
            </a:r>
          </a:p>
          <a:p>
            <a:r>
              <a:rPr lang="en-US" dirty="0">
                <a:solidFill>
                  <a:schemeClr val="tx2"/>
                </a:solidFill>
              </a:rPr>
              <a:t>JMP Demo on quick analysis of parsed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Analyze menu / Fit Y by X: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Standard deviations (spread of peak load data) look similar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Graphs of Load versus extension curves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 -1 has [qualitatively] more consistent slope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Several -2 samples undergo rapid force increase at 20+ mm extension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6D2F4-4FD1-13D1-B995-1C310EDD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BC506808-02B7-93BA-F779-277DBF2A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0" y="2341563"/>
            <a:ext cx="8810339" cy="3633787"/>
          </a:xfrm>
        </p:spPr>
      </p:pic>
    </p:spTree>
    <p:extLst>
      <p:ext uri="{BB962C8B-B14F-4D97-AF65-F5344CB8AC3E}">
        <p14:creationId xmlns:p14="http://schemas.microsoft.com/office/powerpoint/2010/main" val="98814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3"/>
            <a:ext cx="4919006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 err="1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709182-199B-1190-49B1-5FB0FA89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4" y="447234"/>
            <a:ext cx="7302164" cy="34502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Download these notes and case study files from Github repository: https://github.com/jlandgre/Data_Techniques_Training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Github: Good for engineers to know! It’s common for sharing open-source materials like this tutorial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 repositories can be open (like this one) or private</a:t>
            </a:r>
          </a:p>
        </p:txBody>
      </p:sp>
    </p:spTree>
    <p:extLst>
      <p:ext uri="{BB962C8B-B14F-4D97-AF65-F5344CB8AC3E}">
        <p14:creationId xmlns:p14="http://schemas.microsoft.com/office/powerpoint/2010/main" val="155140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166530"/>
            <a:ext cx="9638572" cy="3788596"/>
          </a:xfrm>
        </p:spPr>
        <p:txBody>
          <a:bodyPr/>
          <a:lstStyle/>
          <a:p>
            <a:r>
              <a:rPr lang="en-US" dirty="0"/>
              <a:t>Software recos give you a toolbox for working with a broad range of engineering data</a:t>
            </a:r>
          </a:p>
          <a:p>
            <a:r>
              <a:rPr lang="en-US" dirty="0"/>
              <a:t>JMP® and Python Pandas are important tools to always have around for working with data</a:t>
            </a:r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CCBEA4EA-29FB-9A31-7865-7355E8E81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7" y="646807"/>
            <a:ext cx="5194300" cy="2142366"/>
          </a:xfrm>
        </p:spPr>
      </p:pic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(via installation of Anaconda distribution)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 (https://</a:t>
            </a:r>
            <a:r>
              <a:rPr lang="en-US" dirty="0" err="1">
                <a:solidFill>
                  <a:srgbClr val="FFFFFF"/>
                </a:solidFill>
              </a:rPr>
              <a:t>code.visualstudio.com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and JupyterLab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“Anaconda Distribution” from Anaconda.org is a good way to get Python and useful Python libraries</a:t>
            </a:r>
          </a:p>
          <a:p>
            <a:pPr lvl="1"/>
            <a:r>
              <a:rPr lang="en-US" dirty="0"/>
              <a:t>It installs the Anaconda-Navigator app on your computer</a:t>
            </a:r>
          </a:p>
          <a:p>
            <a:pPr lvl="1"/>
            <a:r>
              <a:rPr lang="en-US" dirty="0"/>
              <a:t>Can also use command line to launch Python tools</a:t>
            </a:r>
          </a:p>
          <a:p>
            <a:r>
              <a:rPr lang="en-US" dirty="0"/>
              <a:t>Anaconda-Navigator</a:t>
            </a:r>
          </a:p>
          <a:p>
            <a:pPr lvl="1"/>
            <a:r>
              <a:rPr lang="en-US" dirty="0"/>
              <a:t>Home tab has tile for launching JupyterLab</a:t>
            </a:r>
          </a:p>
          <a:p>
            <a:pPr lvl="1"/>
            <a:r>
              <a:rPr lang="en-US" dirty="0"/>
              <a:t>Environments tab lists and maintains installed libraries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4002A7-B2B0-ECFE-6D3A-32EFC42F0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417484"/>
            <a:ext cx="5194300" cy="3253344"/>
          </a:xfr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717990"/>
            <a:ext cx="4138852" cy="4839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(This slide is a placeholder for a longer-term journey being comfortable with using Python tools routinely!)</a:t>
            </a:r>
          </a:p>
          <a:p>
            <a:r>
              <a:rPr lang="en-US" dirty="0"/>
              <a:t>Notebooks use *.ipynb file extension</a:t>
            </a:r>
          </a:p>
          <a:p>
            <a:r>
              <a:rPr lang="en-US" dirty="0"/>
              <a:t>Notebook cells can be Code or markdown text</a:t>
            </a:r>
          </a:p>
          <a:p>
            <a:r>
              <a:rPr lang="en-US" dirty="0"/>
              <a:t>Launches in browser but not internet-connected</a:t>
            </a:r>
          </a:p>
          <a:p>
            <a:r>
              <a:rPr lang="en-US" dirty="0"/>
              <a:t>Has its own menus</a:t>
            </a:r>
          </a:p>
          <a:p>
            <a:pPr lvl="1"/>
            <a:r>
              <a:rPr lang="en-US" dirty="0"/>
              <a:t>Shift-Enter to run current cell</a:t>
            </a:r>
          </a:p>
          <a:p>
            <a:pPr lvl="1"/>
            <a:r>
              <a:rPr lang="en-US" dirty="0"/>
              <a:t>Run menu / Run All Cells to run all from start to end</a:t>
            </a:r>
          </a:p>
          <a:p>
            <a:pPr lvl="1"/>
            <a:r>
              <a:rPr lang="en-US" dirty="0"/>
              <a:t>Kernel / Restart Kernel to reset variable values</a:t>
            </a:r>
          </a:p>
          <a:p>
            <a:r>
              <a:rPr lang="en-US" dirty="0"/>
              <a:t>Watchout: Running cells out of order can create unexpected results or errors!</a:t>
            </a:r>
          </a:p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Write a function in Jupyter notebook</a:t>
            </a:r>
          </a:p>
          <a:p>
            <a:pPr lvl="1"/>
            <a:r>
              <a:rPr lang="en-US" dirty="0"/>
              <a:t>Move the function to a separate *.py file and run from there</a:t>
            </a:r>
          </a:p>
          <a:p>
            <a:r>
              <a:rPr lang="en-US" dirty="0"/>
              <a:t>A robust development process involves a “Tuhdoop” approach with *.py files and testing. </a:t>
            </a:r>
          </a:p>
          <a:p>
            <a:pPr lvl="1"/>
            <a:r>
              <a:rPr lang="en-US" dirty="0"/>
              <a:t>Tuhdoop = TDD/OOP = Test Driven Development + Object Oriented Programming</a:t>
            </a:r>
          </a:p>
          <a:p>
            <a:pPr lvl="1"/>
            <a:r>
              <a:rPr lang="en-US" dirty="0"/>
              <a:t>See tutorial.md at </a:t>
            </a:r>
            <a:r>
              <a:rPr lang="en-US" dirty="0">
                <a:hlinkClick r:id="rId2"/>
              </a:rPr>
              <a:t>https://github.com/jlandgre/TDD_OOP_Tutorial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5269EA-4540-451E-8A44-6FC281B62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2758993"/>
            <a:ext cx="7285672" cy="36548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CD880C-2B5E-A22B-F4B8-453318069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675108"/>
            <a:ext cx="2594610" cy="2029335"/>
          </a:xfrm>
          <a:prstGeom prst="rect">
            <a:avLst/>
          </a:prstGeom>
        </p:spPr>
      </p:pic>
      <p:pic>
        <p:nvPicPr>
          <p:cNvPr id="16" name="Picture 15" descr="A yellow and red sign with a exclamation mark&#10;&#10;Description automatically generated">
            <a:extLst>
              <a:ext uri="{FF2B5EF4-FFF2-40B4-BE49-F238E27FC236}">
                <a16:creationId xmlns:a16="http://schemas.microsoft.com/office/drawing/2014/main" id="{193ACA14-0403-DE36-3B62-BA8076EE3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52" y="729658"/>
            <a:ext cx="3428068" cy="20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3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2418</Words>
  <Application>Microsoft Macintosh PowerPoint</Application>
  <PresentationFormat>Widescreen</PresentationFormat>
  <Paragraphs>230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Agenda: Data Techniques for Analysis and Modeling</vt:lpstr>
      <vt:lpstr>Downloading Tutorial Files</vt:lpstr>
      <vt:lpstr>Software for Engineers</vt:lpstr>
      <vt:lpstr>Generalist Engineer/Scientist Software Recos by Use Case </vt:lpstr>
      <vt:lpstr>Additional Software Recommendations</vt:lpstr>
      <vt:lpstr>Anaconda and JupyterLab</vt:lpstr>
      <vt:lpstr>Jupyter Notebooks  and Best Practices</vt:lpstr>
      <vt:lpstr>Python Libraries to Extend Functionality</vt:lpstr>
      <vt:lpstr>Example: Python Regex Package to Extract Strings</vt:lpstr>
      <vt:lpstr>Installing Packages (AKA Libraries) In Anaconda</vt:lpstr>
      <vt:lpstr>Exercise with Using Python + PandaS</vt:lpstr>
      <vt:lpstr>Objectives Working with Experiment Data</vt:lpstr>
      <vt:lpstr>What are Experiments?</vt:lpstr>
      <vt:lpstr>What Do these have in common?</vt:lpstr>
      <vt:lpstr>Experiment Data “Architecture”</vt:lpstr>
      <vt:lpstr>Why does Standard Study Nomenclature matter?</vt:lpstr>
      <vt:lpstr>Exercise with JMP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Experiment Data “Architecture”</vt:lpstr>
      <vt:lpstr>Experiment Data “Architecture”</vt:lpstr>
      <vt:lpstr>Creating A “Master Study File” to Summarize an Experimental Study</vt:lpstr>
      <vt:lpstr>Experimental Data “Keys”</vt:lpstr>
      <vt:lpstr>Aggregating and Summarizing Data (JMP)</vt:lpstr>
      <vt:lpstr>Aggregating Data (PAnDAS)</vt:lpstr>
      <vt:lpstr>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97</cp:revision>
  <cp:lastPrinted>2023-11-07T19:58:53Z</cp:lastPrinted>
  <dcterms:created xsi:type="dcterms:W3CDTF">2020-02-18T13:45:19Z</dcterms:created>
  <dcterms:modified xsi:type="dcterms:W3CDTF">2023-11-07T20:10:36Z</dcterms:modified>
</cp:coreProperties>
</file>